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9"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4AF466F-BDA4-4F18-9C7B-FF0A9A1B0E80}" type="datetime1">
              <a:rPr lang="en-US" smtClean="0"/>
              <a:pPr/>
              <a:t>9/20/12</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smtClean="0"/>
              <a:t>Drag picture to placeholder or click icon to add</a:t>
            </a:r>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smtClean="0"/>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9/20/12</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smtClean="0"/>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smtClean="0"/>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smtClean="0"/>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6E2D2B3B-882E-40F3-A32F-6DD516915044}" type="slidenum">
              <a:rPr lang="en-US" smtClean="0"/>
              <a:pPr/>
              <a:t>‹#›</a:t>
            </a:fld>
            <a:endParaRPr lang="en-US"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8FB4290-6522-4139-852E-05BD9E7F0D2E}" type="datetime1">
              <a:rPr lang="en-US" smtClean="0"/>
              <a:pPr/>
              <a:t>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AB955F9-81EA-47C5-8059-9E5C2B437C70}" type="datetime1">
              <a:rPr lang="en-US" smtClean="0"/>
              <a:pPr/>
              <a:t>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B613C-1AD7-49D3-885D-F654C5CDBAA6}" type="datetime1">
              <a:rPr lang="en-US" smtClean="0"/>
              <a:pPr/>
              <a:t>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CEF607B-A47E-422C-9BEF-122CCDB7C526}" type="datetime1">
              <a:rPr lang="en-US" smtClean="0"/>
              <a:pPr/>
              <a:t>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27B613C-1AD7-49D3-885D-F654C5CDBAA6}" type="datetime1">
              <a:rPr lang="en-US" smtClean="0"/>
              <a:pPr/>
              <a:t>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9/20/12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6EE300C-6FC5-4FC3-AF1A-075E4F50620D}" type="datetime1">
              <a:rPr lang="en-US" smtClean="0"/>
              <a:pPr/>
              <a:t>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50D295D-4A77-4DEB-B04C-9F4282A8BC04}" type="datetime1">
              <a:rPr lang="en-US" smtClean="0"/>
              <a:pPr/>
              <a:t>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B28685-4D0C-42D5-8013-B5904CD1FCBC}" type="datetime1">
              <a:rPr lang="en-US" smtClean="0"/>
              <a:pPr/>
              <a:t>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327B613C-1AD7-49D3-885D-F654C5CDBAA6}" type="datetime1">
              <a:rPr lang="en-US" smtClean="0"/>
              <a:pPr/>
              <a:t>9/20/12</a:t>
            </a:fld>
            <a:endParaRPr lang="en-US" dirty="0"/>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6E2D2B3B-882E-40F3-A32F-6DD516915044}" type="slidenum">
              <a:rPr lang="en-US" smtClean="0"/>
              <a:pPr/>
              <a:t>‹#›</a:t>
            </a:fld>
            <a:endParaRPr lang="en-US" dirty="0"/>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 id="2147484012" r:id="rId13"/>
    <p:sldLayoutId id="2147484013" r:id="rId14"/>
    <p:sldLayoutId id="2147484014" r:id="rId15"/>
    <p:sldLayoutId id="2147484015" r:id="rId16"/>
  </p:sldLayoutIdLst>
  <p:hf sldNum="0" hdr="0" ftr="0" dt="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ocusanthro.org/pedagogical-anthropolog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Reconceptualization of the Modern pedagogy</a:t>
            </a:r>
            <a:endParaRPr lang="en-US" sz="2400" dirty="0"/>
          </a:p>
        </p:txBody>
      </p:sp>
    </p:spTree>
    <p:extLst>
      <p:ext uri="{BB962C8B-B14F-4D97-AF65-F5344CB8AC3E}">
        <p14:creationId xmlns:p14="http://schemas.microsoft.com/office/powerpoint/2010/main" val="28324026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But the ‘shift of power’ is not an easy thing to do.</a:t>
            </a:r>
            <a:endParaRPr lang="en-US" dirty="0"/>
          </a:p>
          <a:p>
            <a:r>
              <a:rPr lang="en-US" dirty="0" smtClean="0"/>
              <a:t>Greater challenges that the society may face in doing so are: a change from ‘political’ society to ‘economical’ society , traditional social institutions and practices etc.</a:t>
            </a:r>
            <a:endParaRPr lang="en-US" dirty="0"/>
          </a:p>
          <a:p>
            <a:r>
              <a:rPr lang="en-US" dirty="0" smtClean="0"/>
              <a:t>Democracy, in the true sense, can facilitate this shift. </a:t>
            </a:r>
          </a:p>
          <a:p>
            <a:r>
              <a:rPr lang="en-US" dirty="0" smtClean="0"/>
              <a:t>The democracy which we are talking about is not ‘political’ rather ‘a sentiment with respect to the moral equality of man’. </a:t>
            </a:r>
            <a:endParaRPr lang="en-US" dirty="0"/>
          </a:p>
        </p:txBody>
      </p:sp>
    </p:spTree>
    <p:extLst>
      <p:ext uri="{BB962C8B-B14F-4D97-AF65-F5344CB8AC3E}">
        <p14:creationId xmlns:p14="http://schemas.microsoft.com/office/powerpoint/2010/main" val="4138803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Morale of the story is:</a:t>
            </a:r>
            <a:endParaRPr lang="en-US" dirty="0"/>
          </a:p>
        </p:txBody>
      </p:sp>
      <p:sp>
        <p:nvSpPr>
          <p:cNvPr id="3" name="Content Placeholder 2"/>
          <p:cNvSpPr>
            <a:spLocks noGrp="1"/>
          </p:cNvSpPr>
          <p:nvPr>
            <p:ph idx="1"/>
          </p:nvPr>
        </p:nvSpPr>
        <p:spPr/>
        <p:txBody>
          <a:bodyPr>
            <a:normAutofit lnSpcReduction="10000"/>
          </a:bodyPr>
          <a:lstStyle/>
          <a:p>
            <a:r>
              <a:rPr lang="en-US" dirty="0" smtClean="0"/>
              <a:t>Scientific pedagogy needs a revolutionary modification to act as per its potential</a:t>
            </a:r>
            <a:endParaRPr lang="en-US" dirty="0"/>
          </a:p>
          <a:p>
            <a:r>
              <a:rPr lang="en-US" dirty="0" smtClean="0"/>
              <a:t>Education leads the society not the other way round!</a:t>
            </a:r>
            <a:endParaRPr lang="en-US" dirty="0"/>
          </a:p>
          <a:p>
            <a:r>
              <a:rPr lang="en-US" dirty="0" smtClean="0"/>
              <a:t>The school is a true representative of community life. </a:t>
            </a:r>
            <a:endParaRPr lang="en-US" dirty="0"/>
          </a:p>
          <a:p>
            <a:r>
              <a:rPr lang="en-US" dirty="0" smtClean="0"/>
              <a:t>The new social order where the scientific pedagogy may function need more empowerment to the teachers.</a:t>
            </a:r>
            <a:endParaRPr lang="en-US" dirty="0"/>
          </a:p>
          <a:p>
            <a:r>
              <a:rPr lang="en-US" dirty="0" smtClean="0"/>
              <a:t>Teachers should not be scared of taking the role of leadership to bring changes in society, of course, in a positive manner!</a:t>
            </a:r>
          </a:p>
          <a:p>
            <a:endParaRPr lang="en-US" dirty="0"/>
          </a:p>
          <a:p>
            <a:endParaRPr lang="en-US" dirty="0"/>
          </a:p>
        </p:txBody>
      </p:sp>
    </p:spTree>
    <p:extLst>
      <p:ext uri="{BB962C8B-B14F-4D97-AF65-F5344CB8AC3E}">
        <p14:creationId xmlns:p14="http://schemas.microsoft.com/office/powerpoint/2010/main" val="3832126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edg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456765"/>
            <a:ext cx="8308975" cy="489703"/>
          </a:xfrm>
        </p:spPr>
        <p:txBody>
          <a:bodyPr/>
          <a:lstStyle/>
          <a:p>
            <a:r>
              <a:rPr lang="en-US" dirty="0" smtClean="0"/>
              <a:t>The burning questions</a:t>
            </a:r>
            <a:endParaRPr lang="en-US" dirty="0"/>
          </a:p>
        </p:txBody>
      </p:sp>
      <p:sp>
        <p:nvSpPr>
          <p:cNvPr id="3" name="Content Placeholder 2"/>
          <p:cNvSpPr>
            <a:spLocks noGrp="1"/>
          </p:cNvSpPr>
          <p:nvPr>
            <p:ph idx="1"/>
          </p:nvPr>
        </p:nvSpPr>
        <p:spPr>
          <a:xfrm>
            <a:off x="415925" y="1946468"/>
            <a:ext cx="8308975" cy="4301931"/>
          </a:xfrm>
        </p:spPr>
        <p:txBody>
          <a:bodyPr/>
          <a:lstStyle/>
          <a:p>
            <a:pPr marL="0" indent="0">
              <a:buNone/>
            </a:pPr>
            <a:r>
              <a:rPr lang="en-US" dirty="0" smtClean="0"/>
              <a:t>Given the morale of the story I am encountered with the following questions:</a:t>
            </a:r>
          </a:p>
          <a:p>
            <a:pPr marL="457200" indent="-457200">
              <a:buFont typeface="+mj-lt"/>
              <a:buAutoNum type="arabicPeriod"/>
            </a:pPr>
            <a:r>
              <a:rPr lang="en-US" dirty="0" smtClean="0">
                <a:solidFill>
                  <a:schemeClr val="tx1"/>
                </a:solidFill>
              </a:rPr>
              <a:t>What are the </a:t>
            </a:r>
            <a:r>
              <a:rPr lang="en-US" b="1" dirty="0" smtClean="0">
                <a:solidFill>
                  <a:schemeClr val="tx1"/>
                </a:solidFill>
              </a:rPr>
              <a:t>ethical issues </a:t>
            </a:r>
            <a:r>
              <a:rPr lang="en-US" dirty="0" smtClean="0">
                <a:solidFill>
                  <a:schemeClr val="tx1"/>
                </a:solidFill>
              </a:rPr>
              <a:t>that may arise while we are thinking of ‘empowering’ the educators in our proposed pedagogy? </a:t>
            </a:r>
            <a:r>
              <a:rPr lang="en-US" dirty="0" err="1" smtClean="0">
                <a:solidFill>
                  <a:schemeClr val="tx1"/>
                </a:solidFill>
              </a:rPr>
              <a:t>E.g</a:t>
            </a:r>
            <a:r>
              <a:rPr lang="en-US" dirty="0" smtClean="0">
                <a:solidFill>
                  <a:schemeClr val="tx1"/>
                </a:solidFill>
              </a:rPr>
              <a:t>; how far ethical is it to allow the teacher to challenge the current social order and try to transform his/her students (who are presumably accustomed with the present order) to a new, progressive society?</a:t>
            </a:r>
          </a:p>
          <a:p>
            <a:pPr marL="457200" indent="-457200">
              <a:buFont typeface="+mj-lt"/>
              <a:buAutoNum type="arabicPeriod"/>
            </a:pPr>
            <a:r>
              <a:rPr lang="en-US" dirty="0" smtClean="0">
                <a:solidFill>
                  <a:schemeClr val="tx1"/>
                </a:solidFill>
              </a:rPr>
              <a:t>What are the challenges we may face while ‘shifting the power from the society to the schools? What would be our strategies to face this challenge?</a:t>
            </a:r>
          </a:p>
          <a:p>
            <a:pPr marL="457200" indent="-457200">
              <a:buFont typeface="+mj-lt"/>
              <a:buAutoNum type="arabicPeriod"/>
            </a:pPr>
            <a:r>
              <a:rPr lang="en-US" dirty="0" smtClean="0">
                <a:solidFill>
                  <a:schemeClr val="tx1"/>
                </a:solidFill>
              </a:rPr>
              <a:t>Maria’s ‘free horse’ may run swifter but may be in ‘wrong direction’. So, how can we ensure that the ‘free manifestation’ is not mismanaged? </a:t>
            </a:r>
          </a:p>
          <a:p>
            <a:pPr marL="457200" indent="-457200">
              <a:buFont typeface="+mj-lt"/>
              <a:buAutoNum type="arabicPeriod"/>
            </a:pPr>
            <a:endParaRPr lang="en-US" dirty="0" smtClean="0">
              <a:solidFill>
                <a:schemeClr val="tx1"/>
              </a:solidFill>
            </a:endParaRPr>
          </a:p>
          <a:p>
            <a:pPr marL="457200" indent="-457200">
              <a:buFont typeface="+mj-lt"/>
              <a:buAutoNum type="arabicPeriod"/>
            </a:pPr>
            <a:endParaRPr lang="en-US" dirty="0" smtClean="0">
              <a:solidFill>
                <a:schemeClr val="tx1"/>
              </a:solidFill>
            </a:endParaRPr>
          </a:p>
          <a:p>
            <a:pPr marL="457200" indent="-457200">
              <a:buFont typeface="+mj-lt"/>
              <a:buAutoNum type="arabicPeriod"/>
            </a:pPr>
            <a:endParaRPr lang="en-US" dirty="0">
              <a:solidFill>
                <a:schemeClr val="tx1"/>
              </a:solidFill>
            </a:endParaRPr>
          </a:p>
        </p:txBody>
      </p:sp>
    </p:spTree>
    <p:extLst>
      <p:ext uri="{BB962C8B-B14F-4D97-AF65-F5344CB8AC3E}">
        <p14:creationId xmlns:p14="http://schemas.microsoft.com/office/powerpoint/2010/main" val="1302263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pedagogy: the essential</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Maria acknowledged that:</a:t>
            </a:r>
          </a:p>
          <a:p>
            <a:r>
              <a:rPr lang="en-US" dirty="0" smtClean="0"/>
              <a:t> the potential of a scientific approach(experimental science) in reshaping  the modern pedagogy as it is needed by the community.</a:t>
            </a:r>
            <a:endParaRPr lang="en-US" dirty="0"/>
          </a:p>
          <a:p>
            <a:r>
              <a:rPr lang="en-US" dirty="0" smtClean="0"/>
              <a:t>That both </a:t>
            </a:r>
            <a:r>
              <a:rPr lang="en-US" dirty="0" smtClean="0">
                <a:hlinkClick r:id="rId2"/>
              </a:rPr>
              <a:t>“pedagogical anthropology’ </a:t>
            </a:r>
            <a:r>
              <a:rPr lang="en-US" dirty="0" smtClean="0"/>
              <a:t>and ‘experimental psychology’ are quintessential to understand the dimension (aims and objectives) of the modern pedagogy.</a:t>
            </a:r>
            <a:endParaRPr lang="en-US" dirty="0"/>
          </a:p>
          <a:p>
            <a:r>
              <a:rPr lang="en-US" dirty="0" smtClean="0"/>
              <a:t>However, she pointed her fingers to some issues related to the ‘scientific pedagogy’ which can be denoted as misconceptions.</a:t>
            </a:r>
            <a:endParaRPr lang="en-US" dirty="0"/>
          </a:p>
        </p:txBody>
      </p:sp>
    </p:spTree>
    <p:extLst>
      <p:ext uri="{BB962C8B-B14F-4D97-AF65-F5344CB8AC3E}">
        <p14:creationId xmlns:p14="http://schemas.microsoft.com/office/powerpoint/2010/main" val="38031998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45378"/>
            <a:ext cx="8308975" cy="1319639"/>
          </a:xfrm>
        </p:spPr>
        <p:txBody>
          <a:bodyPr>
            <a:normAutofit/>
          </a:bodyPr>
          <a:lstStyle/>
          <a:p>
            <a:r>
              <a:rPr lang="en-US" sz="2400" dirty="0" smtClean="0"/>
              <a:t>Areas needed to be addressed for the reconceptualization</a:t>
            </a:r>
            <a:endParaRPr lang="en-US" sz="2400" dirty="0"/>
          </a:p>
        </p:txBody>
      </p:sp>
      <p:sp>
        <p:nvSpPr>
          <p:cNvPr id="3" name="Content Placeholder 2"/>
          <p:cNvSpPr>
            <a:spLocks noGrp="1"/>
          </p:cNvSpPr>
          <p:nvPr>
            <p:ph idx="1"/>
          </p:nvPr>
        </p:nvSpPr>
        <p:spPr>
          <a:xfrm>
            <a:off x="457200" y="2111423"/>
            <a:ext cx="7620000" cy="4289377"/>
          </a:xfrm>
        </p:spPr>
        <p:txBody>
          <a:bodyPr>
            <a:normAutofit lnSpcReduction="10000"/>
          </a:bodyPr>
          <a:lstStyle/>
          <a:p>
            <a:r>
              <a:rPr lang="en-US" dirty="0" smtClean="0"/>
              <a:t>More ‘spiritual’ applications of the ‘scientific pedagogy’ than ‘material’ application. Today’s so-called scientific pedagogy is focused more on creating ‘scientific desk’ for the children.</a:t>
            </a:r>
            <a:endParaRPr lang="en-US" dirty="0"/>
          </a:p>
          <a:p>
            <a:r>
              <a:rPr lang="en-US" dirty="0" smtClean="0"/>
              <a:t>The idea of creating ‘scientific desk’ is to ensure utmost hygiene both physical and psychological. In effect, it is creating ‘curvature of the spine’.</a:t>
            </a:r>
            <a:endParaRPr lang="en-US" dirty="0"/>
          </a:p>
          <a:p>
            <a:r>
              <a:rPr lang="en-US" dirty="0" smtClean="0"/>
              <a:t>Accumulation of ‘free, natural manifestations of the child’ in the school policies if scientific pedagogy</a:t>
            </a:r>
            <a:r>
              <a:rPr lang="en-US" dirty="0"/>
              <a:t> </a:t>
            </a:r>
            <a:r>
              <a:rPr lang="en-US" dirty="0" smtClean="0"/>
              <a:t>is to be utilized properly. I may relate here the story of one of my friends </a:t>
            </a:r>
            <a:r>
              <a:rPr lang="en-US" dirty="0" err="1" smtClean="0"/>
              <a:t>Farhan</a:t>
            </a:r>
            <a:r>
              <a:rPr lang="en-US" dirty="0" smtClean="0"/>
              <a:t> </a:t>
            </a:r>
            <a:r>
              <a:rPr lang="en-US" dirty="0" err="1" smtClean="0"/>
              <a:t>Qureshi</a:t>
            </a:r>
            <a:r>
              <a:rPr lang="en-US" dirty="0" smtClean="0"/>
              <a:t>. </a:t>
            </a:r>
            <a:endParaRPr lang="en-US" dirty="0"/>
          </a:p>
          <a:p>
            <a:r>
              <a:rPr lang="en-US" dirty="0" smtClean="0"/>
              <a:t>Revised policies for motivating the free imaginative power of the students replacing the traditional ‘prizes and punishments’. A free horse runs faster than that of trained one (conditional learning).</a:t>
            </a:r>
            <a:endParaRPr lang="en-US" dirty="0"/>
          </a:p>
        </p:txBody>
      </p:sp>
    </p:spTree>
    <p:extLst>
      <p:ext uri="{BB962C8B-B14F-4D97-AF65-F5344CB8AC3E}">
        <p14:creationId xmlns:p14="http://schemas.microsoft.com/office/powerpoint/2010/main" val="1851405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Maria’s conclusion</a:t>
            </a:r>
            <a:endParaRPr lang="en-US" dirty="0"/>
          </a:p>
        </p:txBody>
      </p:sp>
      <p:sp>
        <p:nvSpPr>
          <p:cNvPr id="3" name="Content Placeholder 2"/>
          <p:cNvSpPr>
            <a:spLocks noGrp="1"/>
          </p:cNvSpPr>
          <p:nvPr>
            <p:ph idx="1"/>
          </p:nvPr>
        </p:nvSpPr>
        <p:spPr/>
        <p:txBody>
          <a:bodyPr/>
          <a:lstStyle/>
          <a:p>
            <a:r>
              <a:rPr lang="en-US" dirty="0" smtClean="0"/>
              <a:t>The modern scientific pedagogy is actually ‘</a:t>
            </a:r>
            <a:r>
              <a:rPr lang="en-US" b="1" i="1" dirty="0" smtClean="0"/>
              <a:t>imposing</a:t>
            </a:r>
            <a:r>
              <a:rPr lang="en-US" dirty="0" smtClean="0"/>
              <a:t>’ some ‘instruments’ in the form of ‘scientific desk’ and ‘prizes and punishments’ which is ‘</a:t>
            </a:r>
            <a:r>
              <a:rPr lang="en-US" b="1" i="1" dirty="0" smtClean="0"/>
              <a:t>falsely’ </a:t>
            </a:r>
            <a:r>
              <a:rPr lang="en-US" dirty="0" smtClean="0"/>
              <a:t>attributed to bring discipline among the children. The aim of bringing ‘happiness’ (</a:t>
            </a:r>
            <a:r>
              <a:rPr lang="en-US" dirty="0" err="1" smtClean="0"/>
              <a:t>Nel</a:t>
            </a:r>
            <a:r>
              <a:rPr lang="en-US" dirty="0" smtClean="0"/>
              <a:t> Nodding) is missing here.   </a:t>
            </a:r>
          </a:p>
          <a:p>
            <a:endParaRPr lang="en-US" dirty="0"/>
          </a:p>
          <a:p>
            <a:r>
              <a:rPr lang="en-US" dirty="0" smtClean="0"/>
              <a:t>She echoed </a:t>
            </a:r>
            <a:r>
              <a:rPr lang="en-US" dirty="0" err="1" smtClean="0"/>
              <a:t>Sergi’s</a:t>
            </a:r>
            <a:r>
              <a:rPr lang="en-US" dirty="0" smtClean="0"/>
              <a:t> voice: “Today an urgent need imposes itself upon society: the reconstructions of methods in education and instruction, and he who fights for this cause, fights for human regeneration.” </a:t>
            </a:r>
            <a:endParaRPr lang="en-US" dirty="0"/>
          </a:p>
        </p:txBody>
      </p:sp>
    </p:spTree>
    <p:extLst>
      <p:ext uri="{BB962C8B-B14F-4D97-AF65-F5344CB8AC3E}">
        <p14:creationId xmlns:p14="http://schemas.microsoft.com/office/powerpoint/2010/main" val="24972669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Dewey’s pedagogic creed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Maria’s urge was to redefine some of the areas of the modern scientific pedagogy her article is missing, what we call, a strategic solution. </a:t>
            </a:r>
          </a:p>
          <a:p>
            <a:endParaRPr lang="en-US" dirty="0"/>
          </a:p>
          <a:p>
            <a:r>
              <a:rPr lang="en-US" dirty="0" smtClean="0"/>
              <a:t>She talked about bringing ‘spiritual’ elements in today’s pedagogy but did not say ‘how’.</a:t>
            </a:r>
          </a:p>
          <a:p>
            <a:endParaRPr lang="en-US" dirty="0"/>
          </a:p>
          <a:p>
            <a:r>
              <a:rPr lang="en-US" dirty="0" smtClean="0"/>
              <a:t>John Dewey laid down the answers to this question in one of his significant work. He perfectly named it as ‘pedagogic creed’ where, like one’s religion’ he defined his pedagogical beliefs in five articles.  </a:t>
            </a:r>
            <a:endParaRPr lang="en-US" dirty="0"/>
          </a:p>
        </p:txBody>
      </p:sp>
    </p:spTree>
    <p:extLst>
      <p:ext uri="{BB962C8B-B14F-4D97-AF65-F5344CB8AC3E}">
        <p14:creationId xmlns:p14="http://schemas.microsoft.com/office/powerpoint/2010/main" val="1329308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Commandments!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Article 1: ‘true education’ comes through the stimulation of the child’s powers by the demands of the ‘</a:t>
            </a:r>
            <a:r>
              <a:rPr lang="en-US" i="1" dirty="0" smtClean="0"/>
              <a:t>social situations’ </a:t>
            </a:r>
            <a:r>
              <a:rPr lang="en-US" dirty="0" smtClean="0"/>
              <a:t>in which he find himself. So any educational process should address two aspects: psychological and social.</a:t>
            </a:r>
          </a:p>
          <a:p>
            <a:endParaRPr lang="en-US" dirty="0"/>
          </a:p>
          <a:p>
            <a:r>
              <a:rPr lang="en-US" dirty="0" smtClean="0"/>
              <a:t>Article 2:   The school must represent present life- the life a child carries on in the home. Hence the school is primarily a ‘social institution’ not just a place where certain lessons are learned.</a:t>
            </a:r>
          </a:p>
          <a:p>
            <a:endParaRPr lang="en-US" dirty="0"/>
          </a:p>
          <a:p>
            <a:r>
              <a:rPr lang="en-US" dirty="0" smtClean="0"/>
              <a:t>Article 3: The true center of correlation on the school subjects is not science, nor literature, nor history but the child’s own </a:t>
            </a:r>
            <a:r>
              <a:rPr lang="en-US" b="1" i="1" dirty="0" smtClean="0"/>
              <a:t>social activities. </a:t>
            </a:r>
            <a:endParaRPr lang="en-US" b="1" i="1" dirty="0"/>
          </a:p>
        </p:txBody>
      </p:sp>
    </p:spTree>
    <p:extLst>
      <p:ext uri="{BB962C8B-B14F-4D97-AF65-F5344CB8AC3E}">
        <p14:creationId xmlns:p14="http://schemas.microsoft.com/office/powerpoint/2010/main" val="8571003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edge">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edg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commandments</a:t>
            </a:r>
            <a:endParaRPr lang="en-US" dirty="0"/>
          </a:p>
        </p:txBody>
      </p:sp>
      <p:sp>
        <p:nvSpPr>
          <p:cNvPr id="3" name="Content Placeholder 2"/>
          <p:cNvSpPr>
            <a:spLocks noGrp="1"/>
          </p:cNvSpPr>
          <p:nvPr>
            <p:ph idx="1"/>
          </p:nvPr>
        </p:nvSpPr>
        <p:spPr/>
        <p:txBody>
          <a:bodyPr>
            <a:normAutofit lnSpcReduction="10000"/>
          </a:bodyPr>
          <a:lstStyle/>
          <a:p>
            <a:r>
              <a:rPr lang="en-US" dirty="0" smtClean="0"/>
              <a:t>Article 4: The method of presenting the material must me aligned with the order of development of the child’s </a:t>
            </a:r>
            <a:r>
              <a:rPr lang="en-US" b="1" i="1" dirty="0" smtClean="0"/>
              <a:t>powers </a:t>
            </a:r>
            <a:r>
              <a:rPr lang="en-US" dirty="0" smtClean="0"/>
              <a:t>and </a:t>
            </a:r>
            <a:r>
              <a:rPr lang="en-US" b="1" i="1" dirty="0" smtClean="0"/>
              <a:t>‘interests’.</a:t>
            </a:r>
          </a:p>
          <a:p>
            <a:endParaRPr lang="en-US" b="1" i="1" dirty="0"/>
          </a:p>
          <a:p>
            <a:r>
              <a:rPr lang="en-US" dirty="0" smtClean="0"/>
              <a:t>Article 5: Education is the fundamental method of social progress and reform. The society, therefore, should put an emphasis on schools as ‘the primary and most effective interest of social progress and reform in order that society may be awakened to realize what the school stands for, and arouse to the </a:t>
            </a:r>
            <a:r>
              <a:rPr lang="en-US" b="1" i="1" u="sng" dirty="0" smtClean="0"/>
              <a:t>necessity of endowing the educator with sufficient equipment properly to perform his task</a:t>
            </a:r>
            <a:r>
              <a:rPr lang="en-US" dirty="0" smtClean="0"/>
              <a:t>” (liberation or democracy as suggested by Maria and </a:t>
            </a:r>
            <a:r>
              <a:rPr lang="en-US" dirty="0" err="1" smtClean="0"/>
              <a:t>Noddings</a:t>
            </a:r>
            <a:r>
              <a:rPr lang="en-US" dirty="0" smtClean="0"/>
              <a:t>)</a:t>
            </a:r>
            <a:endParaRPr lang="en-US" dirty="0"/>
          </a:p>
        </p:txBody>
      </p:sp>
    </p:spTree>
    <p:extLst>
      <p:ext uri="{BB962C8B-B14F-4D97-AF65-F5344CB8AC3E}">
        <p14:creationId xmlns:p14="http://schemas.microsoft.com/office/powerpoint/2010/main" val="34665827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the conqueror!</a:t>
            </a:r>
            <a:endParaRPr lang="en-US" dirty="0"/>
          </a:p>
        </p:txBody>
      </p:sp>
      <p:sp>
        <p:nvSpPr>
          <p:cNvPr id="3" name="Content Placeholder 2"/>
          <p:cNvSpPr>
            <a:spLocks noGrp="1"/>
          </p:cNvSpPr>
          <p:nvPr>
            <p:ph idx="1"/>
          </p:nvPr>
        </p:nvSpPr>
        <p:spPr/>
        <p:txBody>
          <a:bodyPr>
            <a:normAutofit/>
          </a:bodyPr>
          <a:lstStyle/>
          <a:p>
            <a:r>
              <a:rPr lang="en-US" dirty="0" smtClean="0"/>
              <a:t>John Dewey urged the society to realize the effectiveness of the schooling system in bringing social reforms and to allow due democracy in the modern pedagogy by allocating more freedom of choice for the educators.(Article 5). That means a </a:t>
            </a:r>
            <a:r>
              <a:rPr lang="en-US" b="1" i="1" dirty="0" smtClean="0"/>
              <a:t>reverse flow of power from the society to the school.</a:t>
            </a:r>
            <a:endParaRPr lang="en-US" b="1" i="1" dirty="0"/>
          </a:p>
          <a:p>
            <a:endParaRPr lang="en-US" dirty="0" smtClean="0"/>
          </a:p>
          <a:p>
            <a:r>
              <a:rPr lang="en-US" dirty="0" smtClean="0"/>
              <a:t>Extending Dewey’s thought George S Counts redefined the role of a teacher that should be applicable in modern pedagogy. </a:t>
            </a:r>
            <a:endParaRPr lang="en-US" dirty="0"/>
          </a:p>
        </p:txBody>
      </p:sp>
    </p:spTree>
    <p:extLst>
      <p:ext uri="{BB962C8B-B14F-4D97-AF65-F5344CB8AC3E}">
        <p14:creationId xmlns:p14="http://schemas.microsoft.com/office/powerpoint/2010/main" val="10656181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011387"/>
            <a:ext cx="8308975" cy="1143000"/>
          </a:xfrm>
        </p:spPr>
        <p:txBody>
          <a:bodyPr>
            <a:normAutofit/>
          </a:bodyPr>
          <a:lstStyle/>
          <a:p>
            <a:r>
              <a:rPr lang="en-US" dirty="0" smtClean="0"/>
              <a:t>George’s ‘powerful’ teacher</a:t>
            </a:r>
            <a:endParaRPr lang="en-US" dirty="0"/>
          </a:p>
        </p:txBody>
      </p:sp>
      <p:sp>
        <p:nvSpPr>
          <p:cNvPr id="3" name="Content Placeholder 2"/>
          <p:cNvSpPr>
            <a:spLocks noGrp="1"/>
          </p:cNvSpPr>
          <p:nvPr>
            <p:ph idx="1"/>
          </p:nvPr>
        </p:nvSpPr>
        <p:spPr>
          <a:xfrm>
            <a:off x="415925" y="2342360"/>
            <a:ext cx="8308975" cy="3906039"/>
          </a:xfrm>
        </p:spPr>
        <p:txBody>
          <a:bodyPr>
            <a:noAutofit/>
          </a:bodyPr>
          <a:lstStyle/>
          <a:p>
            <a:r>
              <a:rPr lang="en-US" dirty="0" smtClean="0"/>
              <a:t>The power of leading ‘reforms’ and ‘progressions’ should be handed over to the educational system.</a:t>
            </a:r>
            <a:endParaRPr lang="en-US" dirty="0"/>
          </a:p>
          <a:p>
            <a:r>
              <a:rPr lang="en-US" dirty="0" smtClean="0"/>
              <a:t>Which means, for the educators, the possibility of becoming ‘a social force of some magnitude’</a:t>
            </a:r>
            <a:endParaRPr lang="en-US" dirty="0"/>
          </a:p>
          <a:p>
            <a:r>
              <a:rPr lang="en-US" dirty="0" smtClean="0"/>
              <a:t>But this is subject to the condition that the teachers should display formidable courage, intelligence and vision. </a:t>
            </a:r>
            <a:endParaRPr lang="en-US" dirty="0"/>
          </a:p>
          <a:p>
            <a:r>
              <a:rPr lang="en-US" dirty="0" smtClean="0"/>
              <a:t>Teachers should deliberately reach for power without any ‘false modesty’ and them ‘make the most of their conquest’.   </a:t>
            </a:r>
            <a:endParaRPr lang="en-US" dirty="0"/>
          </a:p>
        </p:txBody>
      </p:sp>
    </p:spTree>
    <p:extLst>
      <p:ext uri="{BB962C8B-B14F-4D97-AF65-F5344CB8AC3E}">
        <p14:creationId xmlns:p14="http://schemas.microsoft.com/office/powerpoint/2010/main" val="3684680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198</TotalTime>
  <Words>1123</Words>
  <Application>Microsoft Macintosh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Expo</vt:lpstr>
      <vt:lpstr>Reconceptualization of the Modern pedagogy</vt:lpstr>
      <vt:lpstr>Scientific pedagogy: the essential</vt:lpstr>
      <vt:lpstr>Areas needed to be addressed for the reconceptualization</vt:lpstr>
      <vt:lpstr>Maria’s conclusion</vt:lpstr>
      <vt:lpstr>John Dewey’s pedagogic creed</vt:lpstr>
      <vt:lpstr>The  5 Commandments!</vt:lpstr>
      <vt:lpstr>The 5 commandments</vt:lpstr>
      <vt:lpstr>Teacher, the conqueror!</vt:lpstr>
      <vt:lpstr>George’s ‘powerful’ teacher</vt:lpstr>
      <vt:lpstr>PowerPoint Presentation</vt:lpstr>
      <vt:lpstr>Morale of the story is:</vt:lpstr>
      <vt:lpstr>The burning questions</vt:lpstr>
    </vt:vector>
  </TitlesOfParts>
  <Company>Simon Fraser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Reconceptualization of the Modern pedagogy</dc:title>
  <dc:creator>Hasan Sunjari</dc:creator>
  <cp:lastModifiedBy>Hasan Sunjari</cp:lastModifiedBy>
  <cp:revision>20</cp:revision>
  <dcterms:created xsi:type="dcterms:W3CDTF">2012-09-20T13:44:02Z</dcterms:created>
  <dcterms:modified xsi:type="dcterms:W3CDTF">2012-09-20T22:16:45Z</dcterms:modified>
</cp:coreProperties>
</file>